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01" r:id="rId3"/>
    <p:sldId id="400" r:id="rId5"/>
    <p:sldId id="398" r:id="rId6"/>
    <p:sldId id="396" r:id="rId7"/>
    <p:sldId id="395" r:id="rId8"/>
    <p:sldId id="390" r:id="rId9"/>
    <p:sldId id="391" r:id="rId10"/>
    <p:sldId id="392" r:id="rId11"/>
    <p:sldId id="393" r:id="rId12"/>
    <p:sldId id="394" r:id="rId13"/>
  </p:sldIdLst>
  <p:sldSz cx="12198350" cy="6859270"/>
  <p:notesSz cx="6858000" cy="9144000"/>
  <p:custDataLst>
    <p:tags r:id="rId17"/>
  </p:custDataLst>
  <p:defaultTextStyle>
    <a:defPPr>
      <a:defRPr lang="zh-CN"/>
    </a:defPPr>
    <a:lvl1pPr marL="0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835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9435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9035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9270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8870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8470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8705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0" userDrawn="1">
          <p15:clr>
            <a:srgbClr val="A4A3A4"/>
          </p15:clr>
        </p15:guide>
        <p15:guide id="2" pos="3779" userDrawn="1">
          <p15:clr>
            <a:srgbClr val="A4A3A4"/>
          </p15:clr>
        </p15:guide>
        <p15:guide id="3" pos="350" userDrawn="1">
          <p15:clr>
            <a:srgbClr val="A4A3A4"/>
          </p15:clr>
        </p15:guide>
        <p15:guide id="4" pos="1920" userDrawn="1">
          <p15:clr>
            <a:srgbClr val="A4A3A4"/>
          </p15:clr>
        </p15:guide>
        <p15:guide id="5" pos="10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400B"/>
    <a:srgbClr val="CA6360"/>
    <a:srgbClr val="C89C78"/>
    <a:srgbClr val="0071C1"/>
    <a:srgbClr val="005DA2"/>
    <a:srgbClr val="FFC400"/>
    <a:srgbClr val="FAFAFA"/>
    <a:srgbClr val="FFD347"/>
    <a:srgbClr val="FFC91D"/>
    <a:srgbClr val="4144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howGuides="1">
      <p:cViewPr varScale="1">
        <p:scale>
          <a:sx n="109" d="100"/>
          <a:sy n="109" d="100"/>
        </p:scale>
        <p:origin x="558" y="78"/>
      </p:cViewPr>
      <p:guideLst>
        <p:guide orient="horz" pos="2370"/>
        <p:guide pos="3779"/>
        <p:guide pos="350"/>
        <p:guide pos="1920"/>
        <p:guide pos="10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2AE03-6EE8-41FD-8A37-86C6BC5E26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835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9435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9035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9270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8870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8470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8705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681912-8CC0-4B9F-BE2A-5B54BD796B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76808" y="117426"/>
            <a:ext cx="1701887" cy="677151"/>
          </a:xfrm>
          <a:prstGeom prst="rect">
            <a:avLst/>
          </a:prstGeom>
          <a:noFill/>
        </p:spPr>
        <p:txBody>
          <a:bodyPr wrap="square" lIns="121963" tIns="60981" rIns="121963" bIns="60981" rtlCol="0">
            <a:spAutoFit/>
          </a:bodyPr>
          <a:lstStyle/>
          <a:p>
            <a:r>
              <a:rPr lang="en-US" altLang="zh-CN" sz="3600" b="1" spc="-150" dirty="0">
                <a:solidFill>
                  <a:schemeClr val="accent1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600" b="1" spc="-150" dirty="0">
              <a:solidFill>
                <a:schemeClr val="accent1"/>
              </a:solidFill>
              <a:effectLst/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1562671" y="693490"/>
            <a:ext cx="10635679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702"/>
            <a:ext cx="10978515" cy="1143265"/>
          </a:xfrm>
          <a:prstGeom prst="rect">
            <a:avLst/>
          </a:prstGeom>
        </p:spPr>
        <p:txBody>
          <a:bodyPr lIns="121963" tIns="60981" rIns="121963" bIns="60981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917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7770" y="6357822"/>
            <a:ext cx="3862811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42151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917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7770" y="6357822"/>
            <a:ext cx="3862811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42151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20" y="273112"/>
            <a:ext cx="4013173" cy="1162320"/>
          </a:xfrm>
          <a:prstGeom prst="rect">
            <a:avLst/>
          </a:prstGeom>
        </p:spPr>
        <p:txBody>
          <a:bodyPr lIns="121963" tIns="60981" rIns="121963" bIns="60981" anchor="b"/>
          <a:lstStyle>
            <a:lvl1pPr algn="l">
              <a:defRPr sz="27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9216" y="273114"/>
            <a:ext cx="6819216" cy="5854469"/>
          </a:xfrm>
          <a:prstGeom prst="rect">
            <a:avLst/>
          </a:prstGeom>
        </p:spPr>
        <p:txBody>
          <a:bodyPr lIns="121963" tIns="60981" rIns="121963" bIns="60981"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920" y="1435434"/>
            <a:ext cx="4013173" cy="4692149"/>
          </a:xfrm>
          <a:prstGeom prst="rect">
            <a:avLst/>
          </a:prstGeom>
        </p:spPr>
        <p:txBody>
          <a:bodyPr lIns="121963" tIns="60981" rIns="121963" bIns="60981"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835" indent="0">
              <a:buNone/>
              <a:defRPr sz="1300"/>
            </a:lvl3pPr>
            <a:lvl4pPr marL="1829435" indent="0">
              <a:buNone/>
              <a:defRPr sz="1200"/>
            </a:lvl4pPr>
            <a:lvl5pPr marL="2439035" indent="0">
              <a:buNone/>
              <a:defRPr sz="1200"/>
            </a:lvl5pPr>
            <a:lvl6pPr marL="3049270" indent="0">
              <a:buNone/>
              <a:defRPr sz="1200"/>
            </a:lvl6pPr>
            <a:lvl7pPr marL="3658870" indent="0">
              <a:buNone/>
              <a:defRPr sz="1200"/>
            </a:lvl7pPr>
            <a:lvl8pPr marL="4268470" indent="0">
              <a:buNone/>
              <a:defRPr sz="1200"/>
            </a:lvl8pPr>
            <a:lvl9pPr marL="4878705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17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7770" y="6357822"/>
            <a:ext cx="3862811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42151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962" y="4801712"/>
            <a:ext cx="7319010" cy="566870"/>
          </a:xfrm>
          <a:prstGeom prst="rect">
            <a:avLst/>
          </a:prstGeom>
        </p:spPr>
        <p:txBody>
          <a:bodyPr lIns="121963" tIns="60981" rIns="121963" bIns="60981" anchor="b"/>
          <a:lstStyle>
            <a:lvl1pPr algn="l">
              <a:defRPr sz="27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962" y="612916"/>
            <a:ext cx="7319010" cy="4115753"/>
          </a:xfrm>
          <a:prstGeom prst="rect">
            <a:avLst/>
          </a:prstGeom>
        </p:spPr>
        <p:txBody>
          <a:bodyPr lIns="121963" tIns="60981" rIns="121963" bIns="60981"/>
          <a:lstStyle>
            <a:lvl1pPr marL="0" indent="0">
              <a:buNone/>
              <a:defRPr sz="4300"/>
            </a:lvl1pPr>
            <a:lvl2pPr marL="609600" indent="0">
              <a:buNone/>
              <a:defRPr sz="3700"/>
            </a:lvl2pPr>
            <a:lvl3pPr marL="1219835" indent="0">
              <a:buNone/>
              <a:defRPr sz="3200"/>
            </a:lvl3pPr>
            <a:lvl4pPr marL="1829435" indent="0">
              <a:buNone/>
              <a:defRPr sz="2700"/>
            </a:lvl4pPr>
            <a:lvl5pPr marL="2439035" indent="0">
              <a:buNone/>
              <a:defRPr sz="2700"/>
            </a:lvl5pPr>
            <a:lvl6pPr marL="3049270" indent="0">
              <a:buNone/>
              <a:defRPr sz="2700"/>
            </a:lvl6pPr>
            <a:lvl7pPr marL="3658870" indent="0">
              <a:buNone/>
              <a:defRPr sz="2700"/>
            </a:lvl7pPr>
            <a:lvl8pPr marL="4268470" indent="0">
              <a:buNone/>
              <a:defRPr sz="2700"/>
            </a:lvl8pPr>
            <a:lvl9pPr marL="4878705" indent="0">
              <a:buNone/>
              <a:defRPr sz="27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962" y="5368581"/>
            <a:ext cx="7319010" cy="805049"/>
          </a:xfrm>
          <a:prstGeom prst="rect">
            <a:avLst/>
          </a:prstGeom>
        </p:spPr>
        <p:txBody>
          <a:bodyPr lIns="121963" tIns="60981" rIns="121963" bIns="60981"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835" indent="0">
              <a:buNone/>
              <a:defRPr sz="1300"/>
            </a:lvl3pPr>
            <a:lvl4pPr marL="1829435" indent="0">
              <a:buNone/>
              <a:defRPr sz="1200"/>
            </a:lvl4pPr>
            <a:lvl5pPr marL="2439035" indent="0">
              <a:buNone/>
              <a:defRPr sz="1200"/>
            </a:lvl5pPr>
            <a:lvl6pPr marL="3049270" indent="0">
              <a:buNone/>
              <a:defRPr sz="1200"/>
            </a:lvl6pPr>
            <a:lvl7pPr marL="3658870" indent="0">
              <a:buNone/>
              <a:defRPr sz="1200"/>
            </a:lvl7pPr>
            <a:lvl8pPr marL="4268470" indent="0">
              <a:buNone/>
              <a:defRPr sz="1200"/>
            </a:lvl8pPr>
            <a:lvl9pPr marL="4878705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17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7770" y="6357822"/>
            <a:ext cx="3862811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42151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702"/>
            <a:ext cx="10978515" cy="1143265"/>
          </a:xfrm>
          <a:prstGeom prst="rect">
            <a:avLst/>
          </a:prstGeom>
        </p:spPr>
        <p:txBody>
          <a:bodyPr lIns="121963" tIns="60981" rIns="121963" bIns="60981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1600572"/>
            <a:ext cx="10978515" cy="4527011"/>
          </a:xfrm>
          <a:prstGeom prst="rect">
            <a:avLst/>
          </a:prstGeom>
        </p:spPr>
        <p:txBody>
          <a:bodyPr vert="eaVert" lIns="121963" tIns="60981" rIns="121963" bIns="6098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7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7770" y="6357822"/>
            <a:ext cx="3862811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42151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804" y="206422"/>
            <a:ext cx="2744629" cy="4388867"/>
          </a:xfrm>
          <a:prstGeom prst="rect">
            <a:avLst/>
          </a:prstGeom>
        </p:spPr>
        <p:txBody>
          <a:bodyPr vert="eaVert" lIns="121963" tIns="60981" rIns="121963" bIns="60981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206422"/>
            <a:ext cx="8030580" cy="4388867"/>
          </a:xfrm>
          <a:prstGeom prst="rect">
            <a:avLst/>
          </a:prstGeom>
        </p:spPr>
        <p:txBody>
          <a:bodyPr vert="eaVert" lIns="121963" tIns="60981" rIns="121963" bIns="6098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7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7770" y="6357822"/>
            <a:ext cx="3862811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42151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F:\桌面文件\ppt底图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3177"/>
            <a:ext cx="12310913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 userDrawn="1"/>
        </p:nvSpPr>
        <p:spPr>
          <a:xfrm>
            <a:off x="-19371" y="0"/>
            <a:ext cx="12311234" cy="685958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30000">
                <a:schemeClr val="bg1">
                  <a:alpha val="0"/>
                </a:schemeClr>
              </a:gs>
              <a:gs pos="98000">
                <a:schemeClr val="tx1">
                  <a:alpha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7" rIns="91436" bIns="45717" anchor="ctr"/>
          <a:lstStyle/>
          <a:p>
            <a:pPr algn="ctr" eaLnBrk="0" hangingPunct="0">
              <a:defRPr/>
            </a:pP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637" y="365210"/>
            <a:ext cx="10521077" cy="1325870"/>
          </a:xfrm>
          <a:prstGeom prst="rect">
            <a:avLst/>
          </a:prstGeom>
        </p:spPr>
        <p:txBody>
          <a:bodyPr lIns="91472" tIns="45736" rIns="91472" bIns="45736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637" y="1826048"/>
            <a:ext cx="10521077" cy="4352346"/>
          </a:xfrm>
          <a:prstGeom prst="rect">
            <a:avLst/>
          </a:prstGeom>
        </p:spPr>
        <p:txBody>
          <a:bodyPr lIns="91472" tIns="45736" rIns="91472" bIns="45736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636" y="6357822"/>
            <a:ext cx="2744629" cy="365210"/>
          </a:xfrm>
          <a:prstGeom prst="rect">
            <a:avLst/>
          </a:prstGeom>
        </p:spPr>
        <p:txBody>
          <a:bodyPr lIns="91472" tIns="45736" rIns="91472" bIns="45736"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40704" y="6357822"/>
            <a:ext cx="4116943" cy="365210"/>
          </a:xfrm>
          <a:prstGeom prst="rect">
            <a:avLst/>
          </a:prstGeom>
        </p:spPr>
        <p:txBody>
          <a:bodyPr lIns="91472" tIns="45736" rIns="91472" bIns="45736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5085" y="6357822"/>
            <a:ext cx="2744629" cy="365210"/>
          </a:xfrm>
          <a:prstGeom prst="rect">
            <a:avLst/>
          </a:prstGeom>
        </p:spPr>
        <p:txBody>
          <a:bodyPr lIns="91472" tIns="45736" rIns="91472" bIns="45736"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19835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835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1235" indent="-381000" algn="l" defTabSz="1219835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635" indent="-304800" algn="l" defTabSz="121983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4235" indent="-304800" algn="l" defTabSz="1219835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4470" indent="-304800" algn="l" defTabSz="1219835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4070" indent="-304800" algn="l" defTabSz="121983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3670" indent="-304800" algn="l" defTabSz="121983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3905" indent="-304800" algn="l" defTabSz="121983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3505" indent="-304800" algn="l" defTabSz="121983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835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9435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9035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9270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8870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8470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8705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圆角矩形 68"/>
          <p:cNvSpPr/>
          <p:nvPr/>
        </p:nvSpPr>
        <p:spPr>
          <a:xfrm>
            <a:off x="554990" y="117475"/>
            <a:ext cx="11062970" cy="664210"/>
          </a:xfrm>
          <a:prstGeom prst="round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60" tIns="60980" rIns="121960" bIns="60980" anchor="ctr"/>
          <a:lstStyle/>
          <a:p>
            <a:pPr algn="ctr">
              <a:defRPr/>
            </a:pPr>
            <a:endParaRPr lang="zh-CN" altLang="en-US" sz="3600" dirty="0"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98855" y="143510"/>
            <a:ext cx="9637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复旦大学退休教职工金婚数据系统填报指南</a:t>
            </a:r>
            <a:endParaRPr lang="zh-CN" altLang="en-US" sz="3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0" y="981522"/>
            <a:ext cx="1221147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lang="zh-CN" altLang="en-US" sz="3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、“人员管理” “人员信息” 中核对金婚教职工本人手机号等信息</a:t>
            </a:r>
            <a:endParaRPr lang="zh-CN" altLang="en-US" sz="3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166" y="1989634"/>
            <a:ext cx="11737304" cy="3792415"/>
          </a:xfrm>
          <a:prstGeom prst="rect">
            <a:avLst/>
          </a:prstGeom>
        </p:spPr>
      </p:pic>
      <p:cxnSp>
        <p:nvCxnSpPr>
          <p:cNvPr id="3" name="直接箭头连接符 2"/>
          <p:cNvCxnSpPr/>
          <p:nvPr/>
        </p:nvCxnSpPr>
        <p:spPr>
          <a:xfrm>
            <a:off x="3218855" y="1341562"/>
            <a:ext cx="50405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圆角矩形 68"/>
          <p:cNvSpPr/>
          <p:nvPr/>
        </p:nvSpPr>
        <p:spPr>
          <a:xfrm>
            <a:off x="554990" y="117475"/>
            <a:ext cx="11062970" cy="664210"/>
          </a:xfrm>
          <a:prstGeom prst="round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60" tIns="60980" rIns="121960" bIns="60980" anchor="ctr"/>
          <a:lstStyle/>
          <a:p>
            <a:pPr algn="ctr">
              <a:defRPr/>
            </a:pPr>
            <a:endParaRPr lang="zh-CN" altLang="en-US" sz="3600" dirty="0"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98855" y="143510"/>
            <a:ext cx="9637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复旦大学退休教职工金婚数据系统填报指南</a:t>
            </a:r>
            <a:endParaRPr lang="zh-CN" altLang="en-US" sz="36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74639" y="981522"/>
            <a:ext cx="9581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lang="zh-CN" altLang="en-US" sz="36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、“人员信息” “家庭管理”中补充家庭成员信息</a:t>
            </a:r>
            <a:endParaRPr lang="zh-CN" altLang="en-US" sz="36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90" y="2205658"/>
            <a:ext cx="10325995" cy="4244708"/>
          </a:xfrm>
          <a:prstGeom prst="rect">
            <a:avLst/>
          </a:prstGeom>
        </p:spPr>
      </p:pic>
      <p:cxnSp>
        <p:nvCxnSpPr>
          <p:cNvPr id="6" name="直接箭头连接符 5"/>
          <p:cNvCxnSpPr/>
          <p:nvPr/>
        </p:nvCxnSpPr>
        <p:spPr>
          <a:xfrm>
            <a:off x="4731023" y="1341562"/>
            <a:ext cx="57606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圆角矩形 68"/>
          <p:cNvSpPr/>
          <p:nvPr/>
        </p:nvSpPr>
        <p:spPr>
          <a:xfrm>
            <a:off x="554990" y="117475"/>
            <a:ext cx="11062970" cy="664210"/>
          </a:xfrm>
          <a:prstGeom prst="round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60" tIns="60980" rIns="121960" bIns="60980" anchor="ctr"/>
          <a:lstStyle/>
          <a:p>
            <a:pPr algn="ctr">
              <a:defRPr/>
            </a:pPr>
            <a:endParaRPr lang="zh-CN" altLang="en-US" sz="3600" dirty="0"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98855" y="143510"/>
            <a:ext cx="9637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复旦大学退休教职工金婚数据系统填报指南</a:t>
            </a:r>
            <a:endParaRPr lang="zh-CN" altLang="en-US" sz="36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98" y="1665499"/>
            <a:ext cx="11141405" cy="519408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18697" y="909514"/>
            <a:ext cx="10897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lang="zh-CN" altLang="en-US" sz="36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、“人员信息” “家庭管理”中补充家庭成员信息</a:t>
            </a:r>
            <a:endParaRPr lang="zh-CN" altLang="en-US" sz="36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3" name="直接箭头连接符 2"/>
          <p:cNvCxnSpPr/>
          <p:nvPr/>
        </p:nvCxnSpPr>
        <p:spPr>
          <a:xfrm>
            <a:off x="4298975" y="1269554"/>
            <a:ext cx="50405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圆角矩形 68"/>
          <p:cNvSpPr/>
          <p:nvPr/>
        </p:nvSpPr>
        <p:spPr>
          <a:xfrm>
            <a:off x="554990" y="117475"/>
            <a:ext cx="11062970" cy="664210"/>
          </a:xfrm>
          <a:prstGeom prst="round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60" tIns="60980" rIns="121960" bIns="60980" anchor="ctr"/>
          <a:lstStyle/>
          <a:p>
            <a:pPr algn="ctr">
              <a:defRPr/>
            </a:pPr>
            <a:endParaRPr lang="zh-CN" altLang="en-US" sz="3600" dirty="0"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98855" y="143510"/>
            <a:ext cx="9637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复旦大学退休教职工金婚数据系统填报指南</a:t>
            </a:r>
            <a:endParaRPr lang="zh-CN" altLang="en-US" sz="36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0072" y="919699"/>
            <a:ext cx="11161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3</a:t>
            </a:r>
            <a:r>
              <a:rPr lang="zh-CN" altLang="en-US" sz="36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、“单位申报”  “金婚申报管理”中填报金婚信息</a:t>
            </a:r>
            <a:endParaRPr lang="zh-CN" altLang="en-US" sz="36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812" y="1697060"/>
            <a:ext cx="8423325" cy="262150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290" y="4350442"/>
            <a:ext cx="10257409" cy="2781541"/>
          </a:xfrm>
          <a:prstGeom prst="rect">
            <a:avLst/>
          </a:prstGeom>
        </p:spPr>
      </p:pic>
      <p:cxnSp>
        <p:nvCxnSpPr>
          <p:cNvPr id="7" name="直接箭头连接符 6"/>
          <p:cNvCxnSpPr/>
          <p:nvPr/>
        </p:nvCxnSpPr>
        <p:spPr>
          <a:xfrm>
            <a:off x="4082951" y="1269554"/>
            <a:ext cx="50405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圆角矩形 68"/>
          <p:cNvSpPr/>
          <p:nvPr/>
        </p:nvSpPr>
        <p:spPr>
          <a:xfrm>
            <a:off x="554990" y="117475"/>
            <a:ext cx="11062970" cy="664210"/>
          </a:xfrm>
          <a:prstGeom prst="round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60" tIns="60980" rIns="121960" bIns="60980" anchor="ctr"/>
          <a:lstStyle/>
          <a:p>
            <a:pPr algn="ctr">
              <a:defRPr/>
            </a:pPr>
            <a:endParaRPr lang="zh-CN" altLang="en-US" sz="3600" dirty="0"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98855" y="143510"/>
            <a:ext cx="9637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复旦大学退休教职工金婚数据系统填报指南</a:t>
            </a:r>
            <a:endParaRPr lang="zh-CN" altLang="en-US" sz="36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32877" y="1061914"/>
            <a:ext cx="10337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3</a:t>
            </a:r>
            <a:r>
              <a:rPr lang="zh-CN" altLang="en-US" sz="36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、 单位申报</a:t>
            </a:r>
            <a:r>
              <a:rPr lang="en-US" altLang="zh-CN" sz="36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-</a:t>
            </a:r>
            <a:r>
              <a:rPr lang="zh-CN" altLang="en-US" sz="36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金婚申报管理 中 填报金婚信息</a:t>
            </a:r>
            <a:endParaRPr lang="zh-CN" altLang="en-US" sz="36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46" y="931997"/>
            <a:ext cx="10897544" cy="578408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19341" y="4149874"/>
            <a:ext cx="216341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提示：系统在填报中遇到问题可及时联系退休处孙永亭老师。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任意多边形: 形状 46"/>
          <p:cNvSpPr/>
          <p:nvPr/>
        </p:nvSpPr>
        <p:spPr>
          <a:xfrm>
            <a:off x="8601844" y="388163"/>
            <a:ext cx="3277075" cy="1026896"/>
          </a:xfrm>
          <a:custGeom>
            <a:avLst/>
            <a:gdLst>
              <a:gd name="connsiteX0" fmla="*/ 0 w 4708625"/>
              <a:gd name="connsiteY0" fmla="*/ 750770 h 1501542"/>
              <a:gd name="connsiteX1" fmla="*/ 0 w 4708625"/>
              <a:gd name="connsiteY1" fmla="*/ 750771 h 1501542"/>
              <a:gd name="connsiteX2" fmla="*/ 0 w 4708625"/>
              <a:gd name="connsiteY2" fmla="*/ 750771 h 1501542"/>
              <a:gd name="connsiteX3" fmla="*/ 750771 w 4708625"/>
              <a:gd name="connsiteY3" fmla="*/ 0 h 1501542"/>
              <a:gd name="connsiteX4" fmla="*/ 4708625 w 4708625"/>
              <a:gd name="connsiteY4" fmla="*/ 0 h 1501542"/>
              <a:gd name="connsiteX5" fmla="*/ 4708625 w 4708625"/>
              <a:gd name="connsiteY5" fmla="*/ 1501542 h 1501542"/>
              <a:gd name="connsiteX6" fmla="*/ 750771 w 4708625"/>
              <a:gd name="connsiteY6" fmla="*/ 1501541 h 1501542"/>
              <a:gd name="connsiteX7" fmla="*/ 15253 w 4708625"/>
              <a:gd name="connsiteY7" fmla="*/ 902077 h 1501542"/>
              <a:gd name="connsiteX8" fmla="*/ 0 w 4708625"/>
              <a:gd name="connsiteY8" fmla="*/ 750771 h 1501542"/>
              <a:gd name="connsiteX9" fmla="*/ 15253 w 4708625"/>
              <a:gd name="connsiteY9" fmla="*/ 599465 h 1501542"/>
              <a:gd name="connsiteX10" fmla="*/ 750771 w 4708625"/>
              <a:gd name="connsiteY10" fmla="*/ 0 h 150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8625" h="1501542">
                <a:moveTo>
                  <a:pt x="0" y="750770"/>
                </a:moveTo>
                <a:lnTo>
                  <a:pt x="0" y="750771"/>
                </a:lnTo>
                <a:lnTo>
                  <a:pt x="0" y="750771"/>
                </a:lnTo>
                <a:close/>
                <a:moveTo>
                  <a:pt x="750771" y="0"/>
                </a:moveTo>
                <a:lnTo>
                  <a:pt x="4708625" y="0"/>
                </a:lnTo>
                <a:lnTo>
                  <a:pt x="4708625" y="1501542"/>
                </a:lnTo>
                <a:lnTo>
                  <a:pt x="750771" y="1501541"/>
                </a:lnTo>
                <a:cubicBezTo>
                  <a:pt x="387962" y="1501541"/>
                  <a:pt x="85260" y="1244190"/>
                  <a:pt x="15253" y="902077"/>
                </a:cubicBezTo>
                <a:lnTo>
                  <a:pt x="0" y="750771"/>
                </a:lnTo>
                <a:lnTo>
                  <a:pt x="15253" y="599465"/>
                </a:lnTo>
                <a:cubicBezTo>
                  <a:pt x="85260" y="257351"/>
                  <a:pt x="387962" y="0"/>
                  <a:pt x="750771" y="0"/>
                </a:cubicBezTo>
                <a:close/>
              </a:path>
            </a:pathLst>
          </a:custGeom>
          <a:gradFill>
            <a:gsLst>
              <a:gs pos="0">
                <a:srgbClr val="BDD4F6"/>
              </a:gs>
              <a:gs pos="100000">
                <a:srgbClr val="4D8DE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highlight>
                <a:srgbClr val="FF0000"/>
              </a:highlight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867793" y="301904"/>
            <a:ext cx="2745176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2026</a:t>
            </a:r>
            <a:endParaRPr lang="zh-CN" alt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731281" y="1053664"/>
            <a:ext cx="7590357" cy="4477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1500" dirty="0">
                <a:ln w="15875"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gradFill>
                  <a:gsLst>
                    <a:gs pos="51300">
                      <a:srgbClr val="FE5F4A"/>
                    </a:gs>
                    <a:gs pos="0">
                      <a:srgbClr val="DF0303"/>
                    </a:gs>
                    <a:gs pos="100000">
                      <a:srgbClr val="FEA06E"/>
                    </a:gs>
                  </a:gsLst>
                  <a:lin ang="5400000" scaled="1"/>
                </a:gradFill>
                <a:effectLst/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金婚</a:t>
            </a:r>
            <a:endParaRPr lang="en-US" altLang="zh-CN" sz="11500" dirty="0">
              <a:ln w="15875">
                <a:solidFill>
                  <a:schemeClr val="accent2">
                    <a:lumMod val="40000"/>
                    <a:lumOff val="60000"/>
                  </a:schemeClr>
                </a:solidFill>
              </a:ln>
              <a:solidFill>
                <a:srgbClr val="C00000"/>
              </a:solidFill>
              <a:effectLst/>
              <a:latin typeface="华文行楷" panose="02010800040101010101" pitchFamily="2" charset="-122"/>
              <a:ea typeface="华文行楷" panose="02010800040101010101" pitchFamily="2" charset="-122"/>
              <a:cs typeface="+mn-ea"/>
              <a:sym typeface="+mn-lt"/>
            </a:endParaRPr>
          </a:p>
          <a:p>
            <a:r>
              <a:rPr lang="zh-CN" altLang="en-US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</a:t>
            </a:r>
            <a:r>
              <a:rPr lang="zh-CN" altLang="en-US" sz="6000" b="1" dirty="0">
                <a:gradFill>
                  <a:gsLst>
                    <a:gs pos="51300">
                      <a:srgbClr val="FE5F4A"/>
                    </a:gs>
                    <a:gs pos="0">
                      <a:srgbClr val="DF0303"/>
                    </a:gs>
                    <a:gs pos="100000">
                      <a:srgbClr val="FEA06E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rPr>
              <a:t>纪念册制作指南</a:t>
            </a:r>
            <a:endParaRPr lang="en-US" altLang="zh-CN" sz="6000" b="1" dirty="0">
              <a:gradFill>
                <a:gsLst>
                  <a:gs pos="51300">
                    <a:srgbClr val="FE5F4A"/>
                  </a:gs>
                  <a:gs pos="0">
                    <a:srgbClr val="DF0303"/>
                  </a:gs>
                  <a:gs pos="100000">
                    <a:srgbClr val="FEA06E"/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cs typeface="+mn-ea"/>
              <a:sym typeface="+mn-lt"/>
            </a:endParaRPr>
          </a:p>
          <a:p>
            <a:r>
              <a:rPr lang="zh-CN" altLang="en-US" sz="4400" b="1" dirty="0">
                <a:solidFill>
                  <a:srgbClr val="87082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endParaRPr lang="en-US" altLang="zh-CN" sz="4400" b="1" dirty="0">
              <a:solidFill>
                <a:srgbClr val="87082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4400" b="1" dirty="0">
                <a:solidFill>
                  <a:srgbClr val="87082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         </a:t>
            </a:r>
            <a:endParaRPr lang="zh-CN" altLang="en-US" sz="3600" b="1" dirty="0">
              <a:solidFill>
                <a:srgbClr val="87082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alphaModFix amt="31000"/>
          </a:blip>
          <a:stretch>
            <a:fillRect/>
          </a:stretch>
        </p:blipFill>
        <p:spPr>
          <a:xfrm>
            <a:off x="5810885" y="3717925"/>
            <a:ext cx="3458845" cy="202755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90" y="909320"/>
            <a:ext cx="3960495" cy="5006340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bldLvl="0" animBg="1"/>
      <p:bldP spid="10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/>
          <p:nvPr/>
        </p:nvSpPr>
        <p:spPr>
          <a:xfrm>
            <a:off x="1146175" y="266700"/>
            <a:ext cx="4236720" cy="50609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800" b="1" dirty="0">
                <a:solidFill>
                  <a:srgbClr val="B5400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制作</a:t>
            </a:r>
            <a:r>
              <a:rPr lang="en-US" altLang="zh-CN" sz="2800" b="1" dirty="0">
                <a:solidFill>
                  <a:srgbClr val="B5400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3600" b="1" dirty="0">
                <a:solidFill>
                  <a:srgbClr val="B5400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金婚集体册</a:t>
            </a:r>
            <a:endParaRPr lang="zh-CN" altLang="en-US" sz="3600" b="1" dirty="0">
              <a:solidFill>
                <a:srgbClr val="B5400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7"/>
          <p:cNvSpPr txBox="1"/>
          <p:nvPr/>
        </p:nvSpPr>
        <p:spPr>
          <a:xfrm>
            <a:off x="-194214" y="999379"/>
            <a:ext cx="8786852" cy="793750"/>
          </a:xfrm>
          <a:prstGeom prst="rect">
            <a:avLst/>
          </a:prstGeom>
          <a:noFill/>
        </p:spPr>
        <p:txBody>
          <a:bodyPr lIns="102413" tIns="51207" rIns="102413" bIns="51207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000" b="1" dirty="0">
                <a:solidFill>
                  <a:srgbClr val="3760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3000" b="1" dirty="0">
                <a:solidFill>
                  <a:srgbClr val="3760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3000" b="1" dirty="0">
                <a:solidFill>
                  <a:srgbClr val="3760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  金婚夫妇提供照片</a:t>
            </a:r>
            <a:endParaRPr lang="zh-CN" altLang="en-US" sz="3000" b="1" dirty="0">
              <a:solidFill>
                <a:srgbClr val="37609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6"/>
          <p:cNvSpPr txBox="1">
            <a:spLocks noChangeArrowheads="1"/>
          </p:cNvSpPr>
          <p:nvPr/>
        </p:nvSpPr>
        <p:spPr bwMode="auto">
          <a:xfrm>
            <a:off x="1146098" y="1908995"/>
            <a:ext cx="10029599" cy="34251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02413" tIns="51207" rIns="102413" bIns="51207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每对夫妻需要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4-6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张照片，分别为：</a:t>
            </a:r>
            <a:r>
              <a:rPr lang="zh-CN" altLang="en-US" b="1" dirty="0">
                <a:solidFill>
                  <a:srgbClr val="B5400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结婚照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（年轻时的合照，如无合照也可提交单人照片）、</a:t>
            </a:r>
            <a:r>
              <a:rPr lang="zh-CN" altLang="en-US" b="1" dirty="0">
                <a:solidFill>
                  <a:srgbClr val="B5400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金婚照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（或近几年的照片）、</a:t>
            </a:r>
            <a:r>
              <a:rPr lang="zh-CN" altLang="en-US" b="1" dirty="0">
                <a:solidFill>
                  <a:srgbClr val="B5400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结婚证照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（没有可不提交）、</a:t>
            </a:r>
            <a:r>
              <a:rPr lang="zh-CN" altLang="en-US" b="1" dirty="0">
                <a:solidFill>
                  <a:srgbClr val="B5400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家庭合影。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用手机或相机拍摄的电子照片（</a:t>
            </a:r>
            <a:r>
              <a:rPr lang="zh-CN" altLang="en-US" b="1" dirty="0">
                <a:solidFill>
                  <a:srgbClr val="B5400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如条件可以尽量扫描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），图片大小一般不低于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2M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b="1" dirty="0">
                <a:solidFill>
                  <a:srgbClr val="B5400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纸质老照片和结婚证书扫描成电子版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，也可接受高质量的翻拍。</a:t>
            </a:r>
            <a:r>
              <a:rPr lang="zh-CN" altLang="en-US" b="1" dirty="0">
                <a:solidFill>
                  <a:srgbClr val="B5400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但要注意：反光、抖动、模糊、逆光等的照片效果不建议使用。</a:t>
            </a:r>
            <a:endParaRPr lang="en-US" altLang="zh-CN" b="1" dirty="0">
              <a:solidFill>
                <a:srgbClr val="B5400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任意多边形: 形状 46"/>
          <p:cNvSpPr/>
          <p:nvPr/>
        </p:nvSpPr>
        <p:spPr>
          <a:xfrm>
            <a:off x="8601844" y="388163"/>
            <a:ext cx="3277075" cy="1026896"/>
          </a:xfrm>
          <a:custGeom>
            <a:avLst/>
            <a:gdLst>
              <a:gd name="connsiteX0" fmla="*/ 0 w 4708625"/>
              <a:gd name="connsiteY0" fmla="*/ 750770 h 1501542"/>
              <a:gd name="connsiteX1" fmla="*/ 0 w 4708625"/>
              <a:gd name="connsiteY1" fmla="*/ 750771 h 1501542"/>
              <a:gd name="connsiteX2" fmla="*/ 0 w 4708625"/>
              <a:gd name="connsiteY2" fmla="*/ 750771 h 1501542"/>
              <a:gd name="connsiteX3" fmla="*/ 750771 w 4708625"/>
              <a:gd name="connsiteY3" fmla="*/ 0 h 1501542"/>
              <a:gd name="connsiteX4" fmla="*/ 4708625 w 4708625"/>
              <a:gd name="connsiteY4" fmla="*/ 0 h 1501542"/>
              <a:gd name="connsiteX5" fmla="*/ 4708625 w 4708625"/>
              <a:gd name="connsiteY5" fmla="*/ 1501542 h 1501542"/>
              <a:gd name="connsiteX6" fmla="*/ 750771 w 4708625"/>
              <a:gd name="connsiteY6" fmla="*/ 1501541 h 1501542"/>
              <a:gd name="connsiteX7" fmla="*/ 15253 w 4708625"/>
              <a:gd name="connsiteY7" fmla="*/ 902077 h 1501542"/>
              <a:gd name="connsiteX8" fmla="*/ 0 w 4708625"/>
              <a:gd name="connsiteY8" fmla="*/ 750771 h 1501542"/>
              <a:gd name="connsiteX9" fmla="*/ 15253 w 4708625"/>
              <a:gd name="connsiteY9" fmla="*/ 599465 h 1501542"/>
              <a:gd name="connsiteX10" fmla="*/ 750771 w 4708625"/>
              <a:gd name="connsiteY10" fmla="*/ 0 h 150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8625" h="1501542">
                <a:moveTo>
                  <a:pt x="0" y="750770"/>
                </a:moveTo>
                <a:lnTo>
                  <a:pt x="0" y="750771"/>
                </a:lnTo>
                <a:lnTo>
                  <a:pt x="0" y="750771"/>
                </a:lnTo>
                <a:close/>
                <a:moveTo>
                  <a:pt x="750771" y="0"/>
                </a:moveTo>
                <a:lnTo>
                  <a:pt x="4708625" y="0"/>
                </a:lnTo>
                <a:lnTo>
                  <a:pt x="4708625" y="1501542"/>
                </a:lnTo>
                <a:lnTo>
                  <a:pt x="750771" y="1501541"/>
                </a:lnTo>
                <a:cubicBezTo>
                  <a:pt x="387962" y="1501541"/>
                  <a:pt x="85260" y="1244190"/>
                  <a:pt x="15253" y="902077"/>
                </a:cubicBezTo>
                <a:lnTo>
                  <a:pt x="0" y="750771"/>
                </a:lnTo>
                <a:lnTo>
                  <a:pt x="15253" y="599465"/>
                </a:lnTo>
                <a:cubicBezTo>
                  <a:pt x="85260" y="257351"/>
                  <a:pt x="387962" y="0"/>
                  <a:pt x="750771" y="0"/>
                </a:cubicBezTo>
                <a:close/>
              </a:path>
            </a:pathLst>
          </a:custGeom>
          <a:gradFill>
            <a:gsLst>
              <a:gs pos="0">
                <a:srgbClr val="BDD4F6"/>
              </a:gs>
              <a:gs pos="100000">
                <a:srgbClr val="4D8DE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highlight>
                <a:srgbClr val="FF0000"/>
              </a:highligh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67793" y="301904"/>
            <a:ext cx="2745176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2026</a:t>
            </a:r>
            <a:endParaRPr lang="zh-CN" alt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99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99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bldLvl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6"/>
          <p:cNvSpPr/>
          <p:nvPr/>
        </p:nvSpPr>
        <p:spPr>
          <a:xfrm>
            <a:off x="9199245" y="257810"/>
            <a:ext cx="2654300" cy="880745"/>
          </a:xfrm>
          <a:custGeom>
            <a:avLst/>
            <a:gdLst>
              <a:gd name="connsiteX0" fmla="*/ 0 w 4708625"/>
              <a:gd name="connsiteY0" fmla="*/ 750770 h 1501542"/>
              <a:gd name="connsiteX1" fmla="*/ 0 w 4708625"/>
              <a:gd name="connsiteY1" fmla="*/ 750771 h 1501542"/>
              <a:gd name="connsiteX2" fmla="*/ 0 w 4708625"/>
              <a:gd name="connsiteY2" fmla="*/ 750771 h 1501542"/>
              <a:gd name="connsiteX3" fmla="*/ 750771 w 4708625"/>
              <a:gd name="connsiteY3" fmla="*/ 0 h 1501542"/>
              <a:gd name="connsiteX4" fmla="*/ 4708625 w 4708625"/>
              <a:gd name="connsiteY4" fmla="*/ 0 h 1501542"/>
              <a:gd name="connsiteX5" fmla="*/ 4708625 w 4708625"/>
              <a:gd name="connsiteY5" fmla="*/ 1501542 h 1501542"/>
              <a:gd name="connsiteX6" fmla="*/ 750771 w 4708625"/>
              <a:gd name="connsiteY6" fmla="*/ 1501541 h 1501542"/>
              <a:gd name="connsiteX7" fmla="*/ 15253 w 4708625"/>
              <a:gd name="connsiteY7" fmla="*/ 902077 h 1501542"/>
              <a:gd name="connsiteX8" fmla="*/ 0 w 4708625"/>
              <a:gd name="connsiteY8" fmla="*/ 750771 h 1501542"/>
              <a:gd name="connsiteX9" fmla="*/ 15253 w 4708625"/>
              <a:gd name="connsiteY9" fmla="*/ 599465 h 1501542"/>
              <a:gd name="connsiteX10" fmla="*/ 750771 w 4708625"/>
              <a:gd name="connsiteY10" fmla="*/ 0 h 150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8625" h="1501542">
                <a:moveTo>
                  <a:pt x="0" y="750770"/>
                </a:moveTo>
                <a:lnTo>
                  <a:pt x="0" y="750771"/>
                </a:lnTo>
                <a:lnTo>
                  <a:pt x="0" y="750771"/>
                </a:lnTo>
                <a:close/>
                <a:moveTo>
                  <a:pt x="750771" y="0"/>
                </a:moveTo>
                <a:lnTo>
                  <a:pt x="4708625" y="0"/>
                </a:lnTo>
                <a:lnTo>
                  <a:pt x="4708625" y="1501542"/>
                </a:lnTo>
                <a:lnTo>
                  <a:pt x="750771" y="1501541"/>
                </a:lnTo>
                <a:cubicBezTo>
                  <a:pt x="387962" y="1501541"/>
                  <a:pt x="85260" y="1244190"/>
                  <a:pt x="15253" y="902077"/>
                </a:cubicBezTo>
                <a:lnTo>
                  <a:pt x="0" y="750771"/>
                </a:lnTo>
                <a:lnTo>
                  <a:pt x="15253" y="599465"/>
                </a:lnTo>
                <a:cubicBezTo>
                  <a:pt x="85260" y="257351"/>
                  <a:pt x="387962" y="0"/>
                  <a:pt x="750771" y="0"/>
                </a:cubicBezTo>
                <a:close/>
              </a:path>
            </a:pathLst>
          </a:custGeom>
          <a:gradFill>
            <a:gsLst>
              <a:gs pos="0">
                <a:srgbClr val="BDD4F6"/>
              </a:gs>
              <a:gs pos="100000">
                <a:srgbClr val="4D8DE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highlight>
                <a:srgbClr val="FF0000"/>
              </a:highlight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1146098" y="266982"/>
            <a:ext cx="3508323" cy="506063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800" b="1" dirty="0">
                <a:solidFill>
                  <a:srgbClr val="87082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制作学校金婚集体册</a:t>
            </a:r>
            <a:endParaRPr lang="en-GB" altLang="zh-CN" sz="2800" b="1" dirty="0">
              <a:solidFill>
                <a:srgbClr val="87082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7"/>
          <p:cNvSpPr txBox="1"/>
          <p:nvPr/>
        </p:nvSpPr>
        <p:spPr>
          <a:xfrm>
            <a:off x="1113701" y="742801"/>
            <a:ext cx="8786852" cy="793750"/>
          </a:xfrm>
          <a:prstGeom prst="rect">
            <a:avLst/>
          </a:prstGeom>
          <a:noFill/>
        </p:spPr>
        <p:txBody>
          <a:bodyPr lIns="102413" tIns="51207" rIns="102413" bIns="51207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000" b="1" dirty="0">
                <a:solidFill>
                  <a:srgbClr val="3760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3000" b="1" dirty="0">
                <a:solidFill>
                  <a:srgbClr val="3760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000" b="1" dirty="0">
                <a:solidFill>
                  <a:srgbClr val="3760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  退管分会收集，检查照片质量并排序</a:t>
            </a:r>
            <a:endParaRPr lang="zh-CN" altLang="en-US" sz="3000" b="1" dirty="0">
              <a:solidFill>
                <a:srgbClr val="37609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icture 3" descr="E:\院系金婚相册\复旦大学院系相册\02.jpg"/>
          <p:cNvPicPr>
            <a:picLocks noChangeAspect="1" noChangeArrowheads="1"/>
          </p:cNvPicPr>
          <p:nvPr/>
        </p:nvPicPr>
        <p:blipFill>
          <a:blip r:embed="rId1"/>
          <a:srcRect l="9979" r="65781"/>
          <a:stretch>
            <a:fillRect/>
          </a:stretch>
        </p:blipFill>
        <p:spPr bwMode="auto">
          <a:xfrm>
            <a:off x="1272251" y="1536551"/>
            <a:ext cx="1224960" cy="2225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右箭头 7"/>
          <p:cNvSpPr/>
          <p:nvPr/>
        </p:nvSpPr>
        <p:spPr>
          <a:xfrm>
            <a:off x="2619654" y="2417164"/>
            <a:ext cx="581133" cy="287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2425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右箭头 9"/>
          <p:cNvSpPr/>
          <p:nvPr/>
        </p:nvSpPr>
        <p:spPr>
          <a:xfrm>
            <a:off x="5999853" y="2319600"/>
            <a:ext cx="582720" cy="2889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2425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358419" y="3285778"/>
            <a:ext cx="11481512" cy="28714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02413" tIns="51207" rIns="102413" bIns="51207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说明：命名方式以生命科学学院为例，打开文件夹，里面</a:t>
            </a:r>
            <a:r>
              <a:rPr lang="zh-CN" altLang="en-US" dirty="0">
                <a:solidFill>
                  <a:srgbClr val="B5400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每对夫妻的文件夹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dirty="0">
                <a:solidFill>
                  <a:srgbClr val="B5400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文件夹里的照片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，请都</a:t>
            </a:r>
            <a:r>
              <a:rPr lang="zh-CN" altLang="en-US" dirty="0">
                <a:solidFill>
                  <a:srgbClr val="B5400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加上编号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（如上图所示）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夫妻文件夹：生科院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01-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XX-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，生科院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02-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XX-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</a:t>
            </a:r>
            <a:r>
              <a:rPr lang="zh-CN" altLang="en-US" dirty="0">
                <a:solidFill>
                  <a:srgbClr val="7307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请院系对夫妻文件夹进行排序，制作时会依照这个顺序编制页码。</a:t>
            </a:r>
            <a:endParaRPr lang="en-US" altLang="zh-CN" dirty="0">
              <a:solidFill>
                <a:srgbClr val="7307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夫妻文件夹里的照片：黄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XX-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XX01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XX-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XX02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408" y="1673514"/>
            <a:ext cx="2486025" cy="15811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630" y="1588312"/>
            <a:ext cx="4019550" cy="166687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411970" y="45085"/>
            <a:ext cx="2376170" cy="9696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2026</a:t>
            </a:r>
            <a:endParaRPr lang="zh-CN" alt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99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99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5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/>
          <p:nvPr/>
        </p:nvSpPr>
        <p:spPr>
          <a:xfrm>
            <a:off x="1146098" y="266982"/>
            <a:ext cx="3508323" cy="506063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800" b="1" dirty="0">
                <a:solidFill>
                  <a:srgbClr val="87082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制作学校金婚集体册</a:t>
            </a:r>
            <a:endParaRPr lang="en-GB" altLang="zh-CN" sz="2800" b="1" dirty="0">
              <a:solidFill>
                <a:srgbClr val="87082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7"/>
          <p:cNvSpPr txBox="1"/>
          <p:nvPr/>
        </p:nvSpPr>
        <p:spPr>
          <a:xfrm>
            <a:off x="1302256" y="620950"/>
            <a:ext cx="9593792" cy="1486535"/>
          </a:xfrm>
          <a:prstGeom prst="rect">
            <a:avLst/>
          </a:prstGeom>
          <a:noFill/>
        </p:spPr>
        <p:txBody>
          <a:bodyPr wrap="square" lIns="102413" tIns="51207" rIns="102413" bIns="51207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000" b="1" dirty="0">
                <a:solidFill>
                  <a:srgbClr val="3760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3000" b="1" dirty="0">
                <a:solidFill>
                  <a:srgbClr val="3760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000" b="1" dirty="0">
                <a:solidFill>
                  <a:srgbClr val="3760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  退管分会提交照片</a:t>
            </a:r>
            <a:endParaRPr lang="zh-CN" altLang="en-US" sz="3000" b="1" dirty="0">
              <a:solidFill>
                <a:srgbClr val="37609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3000" b="1" dirty="0">
              <a:solidFill>
                <a:srgbClr val="37609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6"/>
          <p:cNvSpPr txBox="1">
            <a:spLocks noChangeArrowheads="1"/>
          </p:cNvSpPr>
          <p:nvPr/>
        </p:nvSpPr>
        <p:spPr bwMode="auto">
          <a:xfrm>
            <a:off x="1146099" y="1855977"/>
            <a:ext cx="10029599" cy="6553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02413" tIns="51207" rIns="102413" bIns="51207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1"/>
          <p:cNvSpPr txBox="1">
            <a:spLocks noChangeArrowheads="1"/>
          </p:cNvSpPr>
          <p:nvPr/>
        </p:nvSpPr>
        <p:spPr bwMode="auto">
          <a:xfrm>
            <a:off x="434898" y="1429418"/>
            <a:ext cx="11492489" cy="49847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87082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时间节点：</a:t>
            </a:r>
            <a:endParaRPr lang="en-US" altLang="zh-CN" b="1" dirty="0">
              <a:solidFill>
                <a:srgbClr val="87082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4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以前，以退管分会为单位，全部收齐并排序后一次性提交到电子邮箱</a:t>
            </a:r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huigt@fudan.edu.cn </a:t>
            </a:r>
            <a:endParaRPr lang="en-US" altLang="zh-CN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8608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照片采集范围：</a:t>
            </a:r>
            <a:endParaRPr lang="en-US" altLang="zh-CN" b="1" dirty="0">
              <a:solidFill>
                <a:srgbClr val="8608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87082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夫妻只要有一方是复旦退休（不含附属医院）就属于采集范围。双职工以男方退休单位为主收集照片；如果一方为院士或文科资深教授，以配偶所在单位采集照片。</a:t>
            </a:r>
            <a:endParaRPr lang="en-US" altLang="zh-CN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8608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提供照片的金婚夫妇能拿到：</a:t>
            </a:r>
            <a:endParaRPr lang="zh-CN" altLang="en-US" b="1" dirty="0">
              <a:solidFill>
                <a:srgbClr val="8608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个人纪念册和集体纪念册</a:t>
            </a:r>
            <a:endParaRPr lang="en-US" altLang="zh-CN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注意：如果仅提供结婚照、金婚照、结婚证的老师仅可拿到集体纪念册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任意多边形: 形状 46"/>
          <p:cNvSpPr/>
          <p:nvPr/>
        </p:nvSpPr>
        <p:spPr>
          <a:xfrm>
            <a:off x="8601844" y="388163"/>
            <a:ext cx="3277075" cy="1026896"/>
          </a:xfrm>
          <a:custGeom>
            <a:avLst/>
            <a:gdLst>
              <a:gd name="connsiteX0" fmla="*/ 0 w 4708625"/>
              <a:gd name="connsiteY0" fmla="*/ 750770 h 1501542"/>
              <a:gd name="connsiteX1" fmla="*/ 0 w 4708625"/>
              <a:gd name="connsiteY1" fmla="*/ 750771 h 1501542"/>
              <a:gd name="connsiteX2" fmla="*/ 0 w 4708625"/>
              <a:gd name="connsiteY2" fmla="*/ 750771 h 1501542"/>
              <a:gd name="connsiteX3" fmla="*/ 750771 w 4708625"/>
              <a:gd name="connsiteY3" fmla="*/ 0 h 1501542"/>
              <a:gd name="connsiteX4" fmla="*/ 4708625 w 4708625"/>
              <a:gd name="connsiteY4" fmla="*/ 0 h 1501542"/>
              <a:gd name="connsiteX5" fmla="*/ 4708625 w 4708625"/>
              <a:gd name="connsiteY5" fmla="*/ 1501542 h 1501542"/>
              <a:gd name="connsiteX6" fmla="*/ 750771 w 4708625"/>
              <a:gd name="connsiteY6" fmla="*/ 1501541 h 1501542"/>
              <a:gd name="connsiteX7" fmla="*/ 15253 w 4708625"/>
              <a:gd name="connsiteY7" fmla="*/ 902077 h 1501542"/>
              <a:gd name="connsiteX8" fmla="*/ 0 w 4708625"/>
              <a:gd name="connsiteY8" fmla="*/ 750771 h 1501542"/>
              <a:gd name="connsiteX9" fmla="*/ 15253 w 4708625"/>
              <a:gd name="connsiteY9" fmla="*/ 599465 h 1501542"/>
              <a:gd name="connsiteX10" fmla="*/ 750771 w 4708625"/>
              <a:gd name="connsiteY10" fmla="*/ 0 h 150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8625" h="1501542">
                <a:moveTo>
                  <a:pt x="0" y="750770"/>
                </a:moveTo>
                <a:lnTo>
                  <a:pt x="0" y="750771"/>
                </a:lnTo>
                <a:lnTo>
                  <a:pt x="0" y="750771"/>
                </a:lnTo>
                <a:close/>
                <a:moveTo>
                  <a:pt x="750771" y="0"/>
                </a:moveTo>
                <a:lnTo>
                  <a:pt x="4708625" y="0"/>
                </a:lnTo>
                <a:lnTo>
                  <a:pt x="4708625" y="1501542"/>
                </a:lnTo>
                <a:lnTo>
                  <a:pt x="750771" y="1501541"/>
                </a:lnTo>
                <a:cubicBezTo>
                  <a:pt x="387962" y="1501541"/>
                  <a:pt x="85260" y="1244190"/>
                  <a:pt x="15253" y="902077"/>
                </a:cubicBezTo>
                <a:lnTo>
                  <a:pt x="0" y="750771"/>
                </a:lnTo>
                <a:lnTo>
                  <a:pt x="15253" y="599465"/>
                </a:lnTo>
                <a:cubicBezTo>
                  <a:pt x="85260" y="257351"/>
                  <a:pt x="387962" y="0"/>
                  <a:pt x="750771" y="0"/>
                </a:cubicBezTo>
                <a:close/>
              </a:path>
            </a:pathLst>
          </a:custGeom>
          <a:gradFill>
            <a:gsLst>
              <a:gs pos="0">
                <a:srgbClr val="BDD4F6"/>
              </a:gs>
              <a:gs pos="100000">
                <a:srgbClr val="4D8DE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highlight>
                <a:srgbClr val="FF0000"/>
              </a:highlight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867793" y="301904"/>
            <a:ext cx="2745176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2026</a:t>
            </a:r>
            <a:endParaRPr lang="zh-CN" alt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99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99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" grpId="0"/>
      <p:bldP spid="2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/>
          <p:nvPr/>
        </p:nvSpPr>
        <p:spPr>
          <a:xfrm>
            <a:off x="1146098" y="354327"/>
            <a:ext cx="5748354" cy="506063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800" b="1" dirty="0">
                <a:solidFill>
                  <a:srgbClr val="7307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制作个人金婚纪念册（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自愿原则</a:t>
            </a:r>
            <a:r>
              <a:rPr lang="zh-CN" altLang="en-US" sz="2800" b="1" dirty="0">
                <a:solidFill>
                  <a:srgbClr val="7307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GB" altLang="zh-CN" sz="2800" b="1" dirty="0">
              <a:solidFill>
                <a:srgbClr val="7307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7"/>
          <p:cNvSpPr txBox="1"/>
          <p:nvPr/>
        </p:nvSpPr>
        <p:spPr>
          <a:xfrm>
            <a:off x="981841" y="1933727"/>
            <a:ext cx="10244861" cy="793750"/>
          </a:xfrm>
          <a:prstGeom prst="rect">
            <a:avLst/>
          </a:prstGeom>
          <a:noFill/>
        </p:spPr>
        <p:txBody>
          <a:bodyPr wrap="square" lIns="102413" tIns="51207" rIns="102413" bIns="51207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000" b="1" dirty="0">
                <a:solidFill>
                  <a:srgbClr val="3760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个人金婚纪念册电子照片可直接提交涵德坊进行个性化制作</a:t>
            </a:r>
            <a:endParaRPr lang="zh-CN" altLang="en-US" sz="3000" b="1" dirty="0">
              <a:solidFill>
                <a:srgbClr val="37609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44556" y="2729767"/>
            <a:ext cx="9719431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7307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建议</a:t>
            </a:r>
            <a:r>
              <a:rPr lang="en-US" altLang="zh-CN" b="1" dirty="0">
                <a:solidFill>
                  <a:srgbClr val="7307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40-60</a:t>
            </a:r>
            <a:r>
              <a:rPr lang="zh-CN" altLang="en-US" b="1" dirty="0">
                <a:solidFill>
                  <a:srgbClr val="7307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张照片（可包括纪念品、家书、奖章、文物、票据等有珍贵记忆的物品照片）。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纪念册内如添加文字说明，需提交电子文档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7307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由家属直接与涵德坊沟通相关制作细节（个性化设计）；或由家属直接在涵德坊网站上制作（自行排版、更改版式等）。</a:t>
            </a:r>
            <a:endParaRPr lang="en-US" altLang="zh-CN" b="1" dirty="0">
              <a:solidFill>
                <a:srgbClr val="7307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37491" y="1041968"/>
            <a:ext cx="4718647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rgbClr val="C51F2D"/>
                </a:solidFill>
              </a:rPr>
              <a:t>私人订制</a:t>
            </a:r>
            <a:endParaRPr lang="zh-CN" altLang="en-US" sz="6600" dirty="0">
              <a:solidFill>
                <a:srgbClr val="C51F2D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86144" y="5184390"/>
            <a:ext cx="7215296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9B093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涵德坊联系方式：曾老师 </a:t>
            </a:r>
            <a:r>
              <a:rPr lang="en-US" altLang="zh-CN" sz="3200" dirty="0">
                <a:solidFill>
                  <a:srgbClr val="9B093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18930501759</a:t>
            </a:r>
            <a:endParaRPr lang="en-US" altLang="zh-CN" sz="3200" dirty="0">
              <a:solidFill>
                <a:srgbClr val="9B0936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ags/tag1.xml><?xml version="1.0" encoding="utf-8"?>
<p:tagLst xmlns:p="http://schemas.openxmlformats.org/presentationml/2006/main">
  <p:tag name="ISPRING_ULTRA_SCORM_SLIDE_COUNT" val="4"/>
  <p:tag name="ISPRING_PRESENTATION_TITLE" val="视频"/>
  <p:tag name="COMMONDATA" val="eyJoZGlkIjoiODcyNDI2MTlkYzUwMWIyZDhmMDNhNDEwNzEyYTYxNzIifQ=="/>
  <p:tag name="commondata" val="eyJoZGlkIjoiYTljNTliMGJhMjhkYzJmMzYyOWQ1N2E3Njg3M2QwZWYifQ=="/>
</p:tagLst>
</file>

<file path=ppt/theme/theme1.xml><?xml version="1.0" encoding="utf-8"?>
<a:theme xmlns:a="http://schemas.openxmlformats.org/drawingml/2006/main" name="Office 主题​​">
  <a:themeElements>
    <a:clrScheme name="自定义 10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FFC000"/>
      </a:accent2>
      <a:accent3>
        <a:srgbClr val="BFBFBF"/>
      </a:accent3>
      <a:accent4>
        <a:srgbClr val="BFBFBF"/>
      </a:accent4>
      <a:accent5>
        <a:srgbClr val="BFBFBF"/>
      </a:accent5>
      <a:accent6>
        <a:srgbClr val="BFBFB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1130</Words>
  <Application>WPS 演示</Application>
  <PresentationFormat>自定义</PresentationFormat>
  <Paragraphs>77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8" baseType="lpstr">
      <vt:lpstr>Arial</vt:lpstr>
      <vt:lpstr>宋体</vt:lpstr>
      <vt:lpstr>Wingdings</vt:lpstr>
      <vt:lpstr>Arial Black</vt:lpstr>
      <vt:lpstr>微软雅黑</vt:lpstr>
      <vt:lpstr>Arial Unicode MS</vt:lpstr>
      <vt:lpstr>黑体</vt:lpstr>
      <vt:lpstr>仿宋</vt:lpstr>
      <vt:lpstr>华文行楷</vt:lpstr>
      <vt:lpstr>华文楷体</vt:lpstr>
      <vt:lpstr>U.S. 101</vt:lpstr>
      <vt:lpstr>Segoe Print</vt:lpstr>
      <vt:lpstr>Roboto</vt:lpstr>
      <vt:lpstr>Open Sans Light</vt:lpstr>
      <vt:lpstr>Times New Roman</vt:lpstr>
      <vt:lpstr>隶书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孙永亭</dc:creator>
  <dc:subject>金婚</dc:subject>
  <cp:lastModifiedBy>孙永亭</cp:lastModifiedBy>
  <cp:revision>164</cp:revision>
  <cp:lastPrinted>2021-03-28T09:03:00Z</cp:lastPrinted>
  <dcterms:created xsi:type="dcterms:W3CDTF">2014-08-23T07:50:00Z</dcterms:created>
  <dcterms:modified xsi:type="dcterms:W3CDTF">2026-03-02T03:17:00Z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1B914212B1DA4E58B55A9B6BE30C19F8_13</vt:lpwstr>
  </property>
  <property fmtid="{D5CDD505-2E9C-101B-9397-08002B2CF9AE}" pid="3" name="KSOProductBuildVer">
    <vt:lpwstr>2052-12.1.0.25225</vt:lpwstr>
  </property>
</Properties>
</file>